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7"/>
  </p:notesMasterIdLst>
  <p:sldIdLst>
    <p:sldId id="599" r:id="rId3"/>
    <p:sldId id="600" r:id="rId4"/>
    <p:sldId id="341" r:id="rId5"/>
    <p:sldId id="342" r:id="rId6"/>
    <p:sldId id="355" r:id="rId7"/>
    <p:sldId id="344" r:id="rId8"/>
    <p:sldId id="345" r:id="rId9"/>
    <p:sldId id="346" r:id="rId10"/>
    <p:sldId id="347" r:id="rId11"/>
    <p:sldId id="348" r:id="rId12"/>
    <p:sldId id="350" r:id="rId13"/>
    <p:sldId id="351" r:id="rId14"/>
    <p:sldId id="352" r:id="rId15"/>
    <p:sldId id="446" r:id="rId16"/>
    <p:sldId id="354" r:id="rId17"/>
    <p:sldId id="356" r:id="rId18"/>
    <p:sldId id="357" r:id="rId19"/>
    <p:sldId id="440" r:id="rId20"/>
    <p:sldId id="360" r:id="rId21"/>
    <p:sldId id="361" r:id="rId22"/>
    <p:sldId id="362" r:id="rId23"/>
    <p:sldId id="364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443" r:id="rId32"/>
    <p:sldId id="444" r:id="rId33"/>
    <p:sldId id="353" r:id="rId34"/>
    <p:sldId id="442" r:id="rId35"/>
    <p:sldId id="358" r:id="rId36"/>
    <p:sldId id="448" r:id="rId37"/>
    <p:sldId id="374" r:id="rId38"/>
    <p:sldId id="447" r:id="rId39"/>
    <p:sldId id="452" r:id="rId40"/>
    <p:sldId id="553" r:id="rId41"/>
    <p:sldId id="453" r:id="rId42"/>
    <p:sldId id="454" r:id="rId43"/>
    <p:sldId id="455" r:id="rId44"/>
    <p:sldId id="456" r:id="rId45"/>
    <p:sldId id="457" r:id="rId46"/>
    <p:sldId id="458" r:id="rId47"/>
    <p:sldId id="459" r:id="rId48"/>
    <p:sldId id="460" r:id="rId49"/>
    <p:sldId id="461" r:id="rId50"/>
    <p:sldId id="462" r:id="rId51"/>
    <p:sldId id="463" r:id="rId52"/>
    <p:sldId id="464" r:id="rId53"/>
    <p:sldId id="439" r:id="rId54"/>
    <p:sldId id="465" r:id="rId55"/>
    <p:sldId id="466" r:id="rId56"/>
    <p:sldId id="467" r:id="rId57"/>
    <p:sldId id="468" r:id="rId58"/>
    <p:sldId id="469" r:id="rId59"/>
    <p:sldId id="470" r:id="rId60"/>
    <p:sldId id="471" r:id="rId61"/>
    <p:sldId id="472" r:id="rId62"/>
    <p:sldId id="473" r:id="rId63"/>
    <p:sldId id="474" r:id="rId64"/>
    <p:sldId id="475" r:id="rId65"/>
    <p:sldId id="476" r:id="rId66"/>
    <p:sldId id="477" r:id="rId67"/>
    <p:sldId id="478" r:id="rId68"/>
    <p:sldId id="479" r:id="rId69"/>
    <p:sldId id="480" r:id="rId70"/>
    <p:sldId id="481" r:id="rId71"/>
    <p:sldId id="483" r:id="rId72"/>
    <p:sldId id="482" r:id="rId73"/>
    <p:sldId id="484" r:id="rId74"/>
    <p:sldId id="485" r:id="rId75"/>
    <p:sldId id="522" r:id="rId76"/>
    <p:sldId id="521" r:id="rId77"/>
    <p:sldId id="523" r:id="rId78"/>
    <p:sldId id="524" r:id="rId79"/>
    <p:sldId id="547" r:id="rId80"/>
    <p:sldId id="551" r:id="rId81"/>
    <p:sldId id="548" r:id="rId82"/>
    <p:sldId id="549" r:id="rId83"/>
    <p:sldId id="550" r:id="rId84"/>
    <p:sldId id="525" r:id="rId85"/>
    <p:sldId id="552" r:id="rId86"/>
    <p:sldId id="601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1" Type="http://schemas.openxmlformats.org/officeDocument/2006/relationships/tableStyles" Target="tableStyles.xml"/><Relationship Id="rId90" Type="http://schemas.openxmlformats.org/officeDocument/2006/relationships/viewProps" Target="viewProps.xml"/><Relationship Id="rId9" Type="http://schemas.openxmlformats.org/officeDocument/2006/relationships/slide" Target="slides/slide7.xml"/><Relationship Id="rId89" Type="http://schemas.openxmlformats.org/officeDocument/2006/relationships/presProps" Target="presProps.xml"/><Relationship Id="rId88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C:\Users\laktionova\Desktop\ПК 23\slide-0.jpgslide-0"/>
          <p:cNvPicPr>
            <a:picLocks noChangeAspect="1"/>
          </p:cNvPicPr>
          <p:nvPr/>
        </p:nvPicPr>
        <p:blipFill>
          <a:blip r:embed="rId1"/>
          <a:srcRect l="1566" t="1678" r="1220" b="1923"/>
          <a:stretch>
            <a:fillRect/>
          </a:stretch>
        </p:blipFill>
        <p:spPr>
          <a:xfrm>
            <a:off x="1911350" y="301625"/>
            <a:ext cx="8398510" cy="623824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46701" t="36171" r="33435" b="28951"/>
          <a:stretch>
            <a:fillRect/>
          </a:stretch>
        </p:blipFill>
        <p:spPr>
          <a:xfrm>
            <a:off x="4260850" y="2963545"/>
            <a:ext cx="1315085" cy="1299845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326648"/>
            <a:ext cx="11614785" cy="59208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№5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Ведущая личностная особенность преступников: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Альтруизм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Отчужденность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Доминирование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sm.pngsm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66330" y="2746375"/>
            <a:ext cx="3527425" cy="361251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1191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гуманитарных наук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59721"/>
            <a:ext cx="11614785" cy="67379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№6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Компания </a:t>
            </a:r>
            <a:r>
              <a:rPr lang="en-US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Keeper Security</a:t>
            </a:r>
            <a:r>
              <a:rPr lang="ru-RU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опубликовала рейтинг самых популярных паролей в мире. </a:t>
            </a:r>
            <a:endParaRPr lang="ru-RU" alt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Назовите самый популярный пароль среди пользователей?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123456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qwerty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4. 098765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07271_html_58f1d870.png107271_html_58f1d87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42175" y="3946525"/>
            <a:ext cx="3969385" cy="21386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776070"/>
            <a:ext cx="11614785" cy="53052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№7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называется этот химический элемент?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Арсений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Астат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Астана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Мышьяк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o-ARSENIC-facebook.jpgo-ARSENIC-facebook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99150" y="3301365"/>
            <a:ext cx="4942205" cy="24707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400000" flipV="1">
            <a:off x="7423150" y="4694555"/>
            <a:ext cx="1546225" cy="35623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538720" y="314960"/>
            <a:ext cx="43002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химии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химико-фармацевтических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468903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Какое административное правонарушение постоянно совершал Волк из мультфильма 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«Ну, погоди!»?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Печатал деньги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Грабил банк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Курил в общественном месте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35.jpg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5095" y="3569970"/>
            <a:ext cx="3384550" cy="295529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254889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Юридический институт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742575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№9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Что отрицает агностик?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Что Земля круглая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Возможность познания мира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Существование бога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Существование души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200px-Agnostic_question_mark_(squared).png1200px-Agnostic_question_mark_(squared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70140" y="2277745"/>
            <a:ext cx="3446145" cy="34467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1191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гуманитарных наук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1014625"/>
            <a:ext cx="11614785" cy="4828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№10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Валюта - это: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Все, чем мы расплачиваемся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Международная денежная единица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Денежная единица определенной страны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get-cash-fast-1024x831.jpgget-cash-fast-1024x8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13065" y="1047115"/>
            <a:ext cx="3780155" cy="306705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608570" y="431165"/>
            <a:ext cx="4392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Международный институт экономики,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менеджмента и информационных систем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635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92430" y="3628795"/>
            <a:ext cx="6660515" cy="237218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РАУНД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Вопросы по 2 балла</a:t>
            </a:r>
            <a:endParaRPr lang="ru-RU" sz="36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46701" t="36171" r="33435" b="28951"/>
          <a:stretch>
            <a:fillRect/>
          </a:stretch>
        </p:blipFill>
        <p:spPr>
          <a:xfrm>
            <a:off x="2566670" y="635635"/>
            <a:ext cx="2312035" cy="22847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1014625"/>
            <a:ext cx="11614785" cy="4828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Какая буханка хлеба легче: горячая или холодная?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Горячая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Средней температуры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Холодная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0026-053-.png0026-053-"/>
          <p:cNvPicPr>
            <a:picLocks noChangeAspect="1"/>
          </p:cNvPicPr>
          <p:nvPr/>
        </p:nvPicPr>
        <p:blipFill>
          <a:blip r:embed="rId3"/>
          <a:srcRect t="11822"/>
          <a:stretch>
            <a:fillRect/>
          </a:stretch>
        </p:blipFill>
        <p:spPr>
          <a:xfrm>
            <a:off x="7150735" y="3469640"/>
            <a:ext cx="3409315" cy="296735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180975" y="469538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каком году был подписан Пакт Молотова - Риббентропа?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1937 год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1938 год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1939 год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1940 год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На_заключении_советско-германского_договора_о_ненападении.jpgНа_заключении_советско-германского_договора_о_ненападении"/>
          <p:cNvPicPr>
            <a:picLocks noChangeAspect="1"/>
          </p:cNvPicPr>
          <p:nvPr/>
        </p:nvPicPr>
        <p:blipFill>
          <a:blip r:embed="rId3"/>
          <a:srcRect t="6368"/>
          <a:stretch>
            <a:fillRect/>
          </a:stretch>
        </p:blipFill>
        <p:spPr>
          <a:xfrm>
            <a:off x="6210935" y="3262630"/>
            <a:ext cx="4730750" cy="3108960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8430895" y="314960"/>
            <a:ext cx="30822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истории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международных отношений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741940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начинается код на С++?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Никак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#include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6f012b7cbc450220f08663aa6192224b.png6f012b7cbc450220f08663aa6192224b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98515" y="3464560"/>
            <a:ext cx="5303520" cy="265112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egi-fu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625" y="118745"/>
            <a:ext cx="8822690" cy="6619875"/>
          </a:xfrm>
          <a:prstGeom prst="rect">
            <a:avLst/>
          </a:prstGeom>
        </p:spPr>
      </p:pic>
      <p:pic>
        <p:nvPicPr>
          <p:cNvPr id="3" name="Изображение 2" descr="s000423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440" y="1111885"/>
            <a:ext cx="3341370" cy="4632960"/>
          </a:xfrm>
          <a:prstGeom prst="pentagon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741940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№4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Что относится к прокариотам?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Растения и животные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Бактерии и животные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Бактерии и растения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Только бактерии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27.jpg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82640" y="3062605"/>
            <a:ext cx="5803265" cy="34671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430895" y="314960"/>
            <a:ext cx="217487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биологии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196218"/>
            <a:ext cx="11614785" cy="64649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№5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Такие черты личности, как скромность и самокритичность, эгоизм, характеризуют отношение личности: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К людям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К деятельности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К себе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общественной и личной ответственности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45870294_1-kartinkin-net-p-kartinki-dlya-prezentatsii-lyudi-1.jpg1645870294_1-kartinkin-net-p-kartinki-dlya-prezentatsii-lyudi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32575" y="3423920"/>
            <a:ext cx="4463415" cy="18923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1191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гуманитарных наук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16"/>
            <a:ext cx="11614785" cy="65182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№6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МИДЛ - это: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Средний уровень навыков/знаний  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програмиста в общепринятой системе измерения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Начальный уровень програмиста, специалист без опыта или с минимальным опытом работы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Самый высокий уровень навыков/знаний специалиста в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ru-RU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сфере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61927981_j-25.jpg1661927981_j-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16670" y="1067435"/>
            <a:ext cx="2329180" cy="232854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572395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№7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Назовите самый легкий газ: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Водород  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Гелий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Азот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Кислород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12691869_170-p-zelenii-fon-khimiya-245.jpg1612691869_170-p-zelenii-fon-khimiya-24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95975" y="3102610"/>
            <a:ext cx="4352925" cy="30168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538720" y="314960"/>
            <a:ext cx="43002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химии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химико-фармацевтических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572395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№8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Кто представляет в РФ исполнительную власть?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Правительство РФ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Президент РФ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Конституционный суд РФ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Федеральное Собрание РФ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0_cc787_90ba36f_orig.png0_cc787_90ba36f_ori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34555" y="3120390"/>
            <a:ext cx="4398010" cy="223393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254889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Юридический институт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496830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№9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Азбука Морзе - это процесс: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Числовой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Буквенный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Знаковый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Azbuka_log_3d.jpgAzbuka_log_3d"/>
          <p:cNvPicPr>
            <a:picLocks noChangeAspect="1"/>
          </p:cNvPicPr>
          <p:nvPr/>
        </p:nvPicPr>
        <p:blipFill>
          <a:blip r:embed="rId3"/>
          <a:srcRect b="48297"/>
          <a:stretch>
            <a:fillRect/>
          </a:stretch>
        </p:blipFill>
        <p:spPr>
          <a:xfrm>
            <a:off x="5435600" y="3681730"/>
            <a:ext cx="5427980" cy="123761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578350" y="5335905"/>
            <a:ext cx="658495" cy="637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88740" y="5307330"/>
            <a:ext cx="658495" cy="637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61360" y="5352415"/>
            <a:ext cx="658495" cy="637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02865" y="5335905"/>
            <a:ext cx="658495" cy="637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44370" y="5335905"/>
            <a:ext cx="658495" cy="637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94765" y="5335905"/>
            <a:ext cx="658495" cy="6375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789883"/>
            <a:ext cx="11614785" cy="4758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№10 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Разгадайте направление подготовки одного из институтов АлтГУ, зашифрованное при помощи пляшущих человечков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Человечки.jpgЧеловечки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11620" y="3992245"/>
            <a:ext cx="4723765" cy="2306955"/>
          </a:xfrm>
          <a:prstGeom prst="rect">
            <a:avLst/>
          </a:prstGeom>
        </p:spPr>
      </p:pic>
      <p:pic>
        <p:nvPicPr>
          <p:cNvPr id="4" name="Изображение 3" descr="C:\Users\laktionova\Desktop\ПК 23\Человечки.jpgЧеловечки"/>
          <p:cNvPicPr>
            <a:picLocks noChangeAspect="1"/>
          </p:cNvPicPr>
          <p:nvPr/>
        </p:nvPicPr>
        <p:blipFill>
          <a:blip r:embed="rId3"/>
          <a:srcRect l="40812" t="55822" r="50867" b="18002"/>
          <a:stretch>
            <a:fillRect/>
          </a:stretch>
        </p:blipFill>
        <p:spPr>
          <a:xfrm>
            <a:off x="1430655" y="5369560"/>
            <a:ext cx="393065" cy="603885"/>
          </a:xfrm>
          <a:prstGeom prst="rect">
            <a:avLst/>
          </a:prstGeom>
        </p:spPr>
      </p:pic>
      <p:pic>
        <p:nvPicPr>
          <p:cNvPr id="5" name="Изображение 4" descr="C:\Users\laktionova\Desktop\ПК 23\Человечки.jpgЧеловечки"/>
          <p:cNvPicPr>
            <a:picLocks noChangeAspect="1"/>
          </p:cNvPicPr>
          <p:nvPr/>
        </p:nvPicPr>
        <p:blipFill>
          <a:blip r:embed="rId3"/>
          <a:srcRect l="49133" t="50206" r="43205" b="17726"/>
          <a:stretch>
            <a:fillRect/>
          </a:stretch>
        </p:blipFill>
        <p:spPr>
          <a:xfrm>
            <a:off x="2096770" y="5233670"/>
            <a:ext cx="361950" cy="739775"/>
          </a:xfrm>
          <a:prstGeom prst="rect">
            <a:avLst/>
          </a:prstGeom>
        </p:spPr>
      </p:pic>
      <p:pic>
        <p:nvPicPr>
          <p:cNvPr id="7" name="Изображение 6" descr="C:\Users\laktionova\Desktop\ПК 23\Человечки.jpgЧеловечки"/>
          <p:cNvPicPr>
            <a:picLocks noChangeAspect="1"/>
          </p:cNvPicPr>
          <p:nvPr/>
        </p:nvPicPr>
        <p:blipFill>
          <a:blip r:embed="rId3"/>
          <a:srcRect l="24627" t="51500" r="67375" b="16405"/>
          <a:stretch>
            <a:fillRect/>
          </a:stretch>
        </p:blipFill>
        <p:spPr>
          <a:xfrm>
            <a:off x="2723515" y="5284470"/>
            <a:ext cx="377825" cy="740410"/>
          </a:xfrm>
          <a:prstGeom prst="rect">
            <a:avLst/>
          </a:prstGeom>
        </p:spPr>
      </p:pic>
      <p:pic>
        <p:nvPicPr>
          <p:cNvPr id="8" name="Изображение 7" descr="C:\Users\laktionova\Desktop\ПК 23\Человечки.jpgЧеловечки"/>
          <p:cNvPicPr>
            <a:picLocks noChangeAspect="1"/>
          </p:cNvPicPr>
          <p:nvPr/>
        </p:nvPicPr>
        <p:blipFill>
          <a:blip r:embed="rId3"/>
          <a:srcRect l="66313" t="-2945" r="25057" b="72832"/>
          <a:stretch>
            <a:fillRect/>
          </a:stretch>
        </p:blipFill>
        <p:spPr>
          <a:xfrm>
            <a:off x="3366135" y="5307330"/>
            <a:ext cx="407670" cy="694690"/>
          </a:xfrm>
          <a:prstGeom prst="rect">
            <a:avLst/>
          </a:prstGeom>
        </p:spPr>
      </p:pic>
      <p:pic>
        <p:nvPicPr>
          <p:cNvPr id="9" name="Изображение 8" descr="C:\Users\laktionova\Desktop\ПК 23\Человечки.jpgЧеловечки"/>
          <p:cNvPicPr>
            <a:picLocks noChangeAspect="1"/>
          </p:cNvPicPr>
          <p:nvPr/>
        </p:nvPicPr>
        <p:blipFill>
          <a:blip r:embed="rId3"/>
          <a:srcRect l="59793" r="31873" b="71704"/>
          <a:stretch>
            <a:fillRect/>
          </a:stretch>
        </p:blipFill>
        <p:spPr>
          <a:xfrm>
            <a:off x="4085590" y="5372100"/>
            <a:ext cx="393700" cy="652780"/>
          </a:xfrm>
          <a:prstGeom prst="rect">
            <a:avLst/>
          </a:prstGeom>
          <a:ln>
            <a:noFill/>
          </a:ln>
        </p:spPr>
      </p:pic>
      <p:pic>
        <p:nvPicPr>
          <p:cNvPr id="10" name="Изображение 9" descr="C:\Users\laktionova\Desktop\ПК 23\Человечки.jpgЧеловечки"/>
          <p:cNvPicPr>
            <a:picLocks noChangeAspect="1"/>
          </p:cNvPicPr>
          <p:nvPr/>
        </p:nvPicPr>
        <p:blipFill>
          <a:blip r:embed="rId3"/>
          <a:srcRect l="89864" b="73355"/>
          <a:stretch>
            <a:fillRect/>
          </a:stretch>
        </p:blipFill>
        <p:spPr>
          <a:xfrm>
            <a:off x="4645025" y="5358765"/>
            <a:ext cx="478790" cy="614680"/>
          </a:xfrm>
          <a:prstGeom prst="rect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8430895" y="314960"/>
            <a:ext cx="223520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географии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635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92430" y="3628795"/>
            <a:ext cx="6660515" cy="237218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РАУНД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Вопросы по 3 балла</a:t>
            </a:r>
            <a:endParaRPr lang="ru-RU" sz="36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46701" t="36171" r="33435" b="28951"/>
          <a:stretch>
            <a:fillRect/>
          </a:stretch>
        </p:blipFill>
        <p:spPr>
          <a:xfrm>
            <a:off x="2566670" y="635635"/>
            <a:ext cx="2312035" cy="22847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-38038"/>
            <a:ext cx="11614785" cy="68737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Новогодняя елка была украшена гирляндой электрических лампочек, соединенных последовательно. Одна лампочка перегорела. 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Ее выбросили и составили снова цепь.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Стала ли гирлянда гореть ярче или наоборот, померкла от того, что лампочек стало меньше?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Стала гореть ярче</a:t>
            </a:r>
            <a:endParaRPr lang="ru-RU" sz="28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Померкла</a:t>
            </a:r>
            <a:endParaRPr lang="ru-RU" sz="28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Ничего не изменилось</a:t>
            </a:r>
            <a:endParaRPr lang="ru-RU" altLang="en-US" sz="28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39285070_26-papik-pro-p-girlyanda-klipart-29.png1639285070_26-papik-pro-p-girlyanda-klipart-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52210" y="5087303"/>
            <a:ext cx="5427980" cy="9956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223793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Какая из стран ближе всего к России?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США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Италия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Франция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Греция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25047d3113a692f85cc09f227d7e9b27.png25047d3113a692f85cc09f227d7e9b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31715" y="2731135"/>
            <a:ext cx="5771515" cy="397129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223520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географии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92430" y="3628477"/>
            <a:ext cx="6303010" cy="237218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КВИЗ-ИГРА  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 Дню науки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«Познавая АлтГУ»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3228340" y="572770"/>
            <a:ext cx="2385060" cy="244729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aktionova\Desktop\ПК 23\logo-type-02.pnglogo-type-02"/>
          <p:cNvPicPr>
            <a:picLocks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563880" y="572770"/>
            <a:ext cx="2384425" cy="238442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144783"/>
            <a:ext cx="11614785" cy="64649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зовут старика-рыбака из повести Хемингуэя «Старик и море»?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Альберто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Силва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Сантьяго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Диего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00430351_p-multfilm-starik-i-more-38.jpg1600430351_p-multfilm-starik-i-more-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46320" y="2933065"/>
            <a:ext cx="5771515" cy="317373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1191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гуманитарных наук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144783"/>
            <a:ext cx="11614785" cy="64649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№4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Какой самый распространенный на Земле металл?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Алюминий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Железо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Кальций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Магний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img_5.jpgimg_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2058" y="3129915"/>
            <a:ext cx="5370830" cy="317373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538720" y="314960"/>
            <a:ext cx="43002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химии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химико-фармацевтических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605428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№5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Логотип какой операционной системы представлен на картинке?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Ubuntu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Fedora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Solaris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Linux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f9fb48227444.jpgf9fb48227444"/>
          <p:cNvPicPr>
            <a:picLocks noChangeAspect="1"/>
          </p:cNvPicPr>
          <p:nvPr/>
        </p:nvPicPr>
        <p:blipFill>
          <a:blip r:embed="rId3"/>
          <a:srcRect l="15457" r="22899"/>
          <a:stretch>
            <a:fillRect/>
          </a:stretch>
        </p:blipFill>
        <p:spPr>
          <a:xfrm>
            <a:off x="7106285" y="3199130"/>
            <a:ext cx="3780155" cy="34467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223793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№6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называется наука, изучающая моллюсков?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Териология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Малакология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Орнитология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Энтмология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686123_main.jpg686123_main"/>
          <p:cNvPicPr>
            <a:picLocks noChangeAspect="1"/>
          </p:cNvPicPr>
          <p:nvPr/>
        </p:nvPicPr>
        <p:blipFill>
          <a:blip r:embed="rId3"/>
          <a:srcRect t="19477" b="-8345"/>
          <a:stretch>
            <a:fillRect/>
          </a:stretch>
        </p:blipFill>
        <p:spPr>
          <a:xfrm>
            <a:off x="5213350" y="2957195"/>
            <a:ext cx="5623560" cy="307530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430895" y="314960"/>
            <a:ext cx="217487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биологии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742575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№7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Сколько лет просуществовал СССР?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67 лет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68 лет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70 лет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71 год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map.pngma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48375" y="3020695"/>
            <a:ext cx="5055235" cy="3531870"/>
          </a:xfrm>
          <a:prstGeom prst="rect">
            <a:avLst/>
          </a:prstGeom>
          <a:ln>
            <a:noFill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8430895" y="314960"/>
            <a:ext cx="30822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истории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международных отношений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27846"/>
            <a:ext cx="11614785" cy="680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№8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вторую половину XX века благодаря научно-техническому прогрессу цены на компьютеры снизились в 52 раза. Это означает, что стоимость компьютеров за данный период сократилась</a:t>
            </a:r>
            <a:r>
              <a:rPr lang="en-US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кажите наиболее близкий ответ: 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</a:t>
            </a:r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на 520%</a:t>
            </a:r>
            <a:r>
              <a:rPr lang="ru-RU" altLang="en-US" sz="3200">
                <a:sym typeface="+mn-ea"/>
              </a:rPr>
              <a:t>0%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на 48%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на 98%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на 2% 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OPIK_Podkrepa_inovatsii.jpgOPIK_Podkrepa_inovatsi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15225" y="3644265"/>
            <a:ext cx="2898775" cy="273367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608570" y="431165"/>
            <a:ext cx="4392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Международный институт экономики,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менеджмента и информационных систем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223793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№9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Кто придумал термин география?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Архимед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Эратосфен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Страбон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Джордано 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unnamed.jpgunname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73545" y="2836545"/>
            <a:ext cx="3307080" cy="33070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223520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географии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93795"/>
            <a:ext cx="11614785" cy="66697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№10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Институте биологии и биотехнологий одно направление подготовки - Биология, которое имеет несколько профилей (специальностей). Определите какой из перечисленных ниже вариантов неверный: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Физиология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Биоэкология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Биотехнология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Зоология и молекулярная генетика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РАБОЧАЯ\Логотипы институтов\LVPVceu9vaU.jpgLVPVceu9vaU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3325" y="3932555"/>
            <a:ext cx="2032000" cy="203327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430895" y="314960"/>
            <a:ext cx="217487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биологии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635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61315" y="698777"/>
            <a:ext cx="8686800" cy="605607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Дорогие друзья! 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 успешно завершили 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квиз-игру «Познавая АлтГУ». 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Просим сдать ваши бланки ответов для подведения итогов.  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СВЕРИМ ОТВЕТЫ!</a:t>
            </a:r>
            <a:endParaRPr lang="ru-RU" sz="36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46701" t="36171" r="33435" b="28951"/>
          <a:stretch>
            <a:fillRect/>
          </a:stretch>
        </p:blipFill>
        <p:spPr>
          <a:xfrm>
            <a:off x="9283700" y="417195"/>
            <a:ext cx="2312035" cy="22847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635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92430" y="3628795"/>
            <a:ext cx="6660515" cy="237218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ОТВЕТЫ НА 1 РАУНД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Вопросы по 1 баллу</a:t>
            </a:r>
            <a:endParaRPr lang="ru-RU" sz="36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46701" t="36171" r="33435" b="28951"/>
          <a:stretch>
            <a:fillRect/>
          </a:stretch>
        </p:blipFill>
        <p:spPr>
          <a:xfrm>
            <a:off x="2566670" y="635635"/>
            <a:ext cx="2312035" cy="22847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635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77190" y="503352"/>
            <a:ext cx="8578215" cy="58512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ПРАВИЛА ИГРЫ: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Всего 3 раунда</a:t>
            </a:r>
            <a:endParaRPr lang="ru-RU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каждом раунде </a:t>
            </a:r>
            <a:r>
              <a:rPr lang="ru-RU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вопросов</a:t>
            </a:r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за каждый правильный ответ начисляются баллы, которые можно обменять на мерч АлтГУ.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1-ый раунд - 1 балл (20 секунд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ответ</a:t>
            </a:r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2-ой раунд - 2 балла (30 секунд на ответ)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3-ий раунд - 3 балла (40 секунд на ответ)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Интересно? Тогда присоединяйся!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9339580" y="3590925"/>
            <a:ext cx="2385060" cy="244729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laktionova\Desktop\ПК 23\logo-type-02.pnglogo-type-02"/>
          <p:cNvPicPr>
            <a:picLocks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9340215" y="885190"/>
            <a:ext cx="2384425" cy="238442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52755" y="486640"/>
            <a:ext cx="10043795" cy="55100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чего служат жесткие диски?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Для сохранения информации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Для ввода текста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Для обработки информации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18c4ec5a9dc577e7443475a6b9c2563c-e1493374608688"/>
          <p:cNvPicPr>
            <a:picLocks noChangeAspect="1"/>
          </p:cNvPicPr>
          <p:nvPr/>
        </p:nvPicPr>
        <p:blipFill>
          <a:blip r:embed="rId3"/>
          <a:srcRect l="9826" r="9219"/>
          <a:stretch>
            <a:fillRect/>
          </a:stretch>
        </p:blipFill>
        <p:spPr>
          <a:xfrm>
            <a:off x="7863840" y="2704465"/>
            <a:ext cx="4224020" cy="39116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33375" y="-8242"/>
            <a:ext cx="11739245" cy="6874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каждой величины в международной системе единиц (СИ) есть своя единица измерения. Найдите неверное сопоставление величины и ее единицы измерения. 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Температура - Кельвин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Время - секунда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Масса - грамм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Количества вещества - моль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4" name="Изображение 3" descr="1643730503_91-adonius-club-p-voprositelnii-znak-na-prozrachnom-fone-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90" y="3701415"/>
            <a:ext cx="2961005" cy="267462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3235" y="452545"/>
            <a:ext cx="10043795" cy="5578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Расшифруйте ребус</a:t>
            </a:r>
            <a:endParaRPr lang="ru-RU" sz="4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Эрудиция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Энергия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Эрагон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ef4b52465af6b731d6d519a6e00a9671.jpgef4b52465af6b731d6d519a6e00a9671"/>
          <p:cNvPicPr>
            <a:picLocks noChangeAspect="1"/>
          </p:cNvPicPr>
          <p:nvPr/>
        </p:nvPicPr>
        <p:blipFill>
          <a:blip r:embed="rId3"/>
          <a:srcRect t="24254"/>
          <a:stretch>
            <a:fillRect/>
          </a:stretch>
        </p:blipFill>
        <p:spPr>
          <a:xfrm>
            <a:off x="5692140" y="2803525"/>
            <a:ext cx="5414010" cy="307594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3235" y="73572"/>
            <a:ext cx="11614785" cy="6335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№4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Какое из перечисленных явлений ложное?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Земля - планета солнечной системы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Луна - спутник Земли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Число 27 является простым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Москва - столица России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Человек получает информацию через органы чувств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shutterstock_1227602503.pngshutterstock_12276025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41385" y="3362325"/>
            <a:ext cx="3011805" cy="157289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327235"/>
            <a:ext cx="11614785" cy="59196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№5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Ведущая личностная особенность преступников: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Альтруизм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Отчужденность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Доминирование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sm.pngsm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66330" y="2746375"/>
            <a:ext cx="3527425" cy="361251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1191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гуманитарных наук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59721"/>
            <a:ext cx="11614785" cy="67379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№6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Компания </a:t>
            </a:r>
            <a:r>
              <a:rPr lang="en-US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Keeper Security</a:t>
            </a:r>
            <a:r>
              <a:rPr lang="ru-RU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опубликовала рейтинг самых популярных паролей в мире. </a:t>
            </a:r>
            <a:endParaRPr lang="ru-RU" alt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Назовите самый популярный пароль среди пользователей?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123456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qwerty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4. 098765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07271_html_58f1d870.png107271_html_58f1d87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42175" y="3946525"/>
            <a:ext cx="3969385" cy="21386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776070"/>
            <a:ext cx="11614785" cy="53052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№7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называется этот химический элемент?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Арсений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Астат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Астана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Мышьяк</a:t>
            </a:r>
            <a:endParaRPr lang="ru-RU" alt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o-ARSENIC-facebook.jpgo-ARSENIC-facebook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99150" y="3301365"/>
            <a:ext cx="4942205" cy="24707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400000" flipV="1">
            <a:off x="7423150" y="4694555"/>
            <a:ext cx="1546225" cy="35623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538720" y="314960"/>
            <a:ext cx="43002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химии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химико-фармацевтических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468903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Какое административное правонарушение постоянно совершал Волк из мультфильма 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«Ну, погоди!»?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Печатал деньги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Грабил банк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Курил в общественном месте</a:t>
            </a:r>
            <a:endParaRPr lang="ru-RU" alt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35.jpg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5095" y="3569970"/>
            <a:ext cx="3384550" cy="295529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254889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Юридический институт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742575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№9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Что отрицает агностик?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Что Земля круглая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Возможность познания мира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Существование бога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Существование души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200px-Agnostic_question_mark_(squared).png1200px-Agnostic_question_mark_(squared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70140" y="2277745"/>
            <a:ext cx="3446145" cy="34467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1191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гуманитарных наук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1014625"/>
            <a:ext cx="11614785" cy="4828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№10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Валюта - это: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Все, чем мы расплачиваемся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Международная денежная единица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Денежная единица определенной страны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get-cash-fast-1024x831.jpgget-cash-fast-1024x8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13065" y="1047115"/>
            <a:ext cx="3780155" cy="306705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608570" y="431165"/>
            <a:ext cx="4392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Международный институт экономики,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менеджмента и информационных систем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635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92430" y="3628795"/>
            <a:ext cx="6660515" cy="237218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РАУНД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Вопросы по 1 баллу</a:t>
            </a:r>
            <a:endParaRPr lang="ru-RU" sz="36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46701" t="36171" r="33435" b="28951"/>
          <a:stretch>
            <a:fillRect/>
          </a:stretch>
        </p:blipFill>
        <p:spPr>
          <a:xfrm>
            <a:off x="2566670" y="650875"/>
            <a:ext cx="2312035" cy="22847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635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92430" y="3628795"/>
            <a:ext cx="6660515" cy="237218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ОТВЕТЫ НА 2 РАУНД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Вопросы по 2 балла</a:t>
            </a:r>
            <a:endParaRPr lang="ru-RU" sz="36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46701" t="36171" r="33435" b="28951"/>
          <a:stretch>
            <a:fillRect/>
          </a:stretch>
        </p:blipFill>
        <p:spPr>
          <a:xfrm>
            <a:off x="2566670" y="635635"/>
            <a:ext cx="2312035" cy="22847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1014625"/>
            <a:ext cx="11614785" cy="4828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Какая буханка хлеба легче: горячая или холодная?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Горячая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Средней температуры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Холодная</a:t>
            </a:r>
            <a:endParaRPr lang="ru-RU" alt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0026-053-.png0026-053-"/>
          <p:cNvPicPr>
            <a:picLocks noChangeAspect="1"/>
          </p:cNvPicPr>
          <p:nvPr/>
        </p:nvPicPr>
        <p:blipFill>
          <a:blip r:embed="rId3"/>
          <a:srcRect t="11822"/>
          <a:stretch>
            <a:fillRect/>
          </a:stretch>
        </p:blipFill>
        <p:spPr>
          <a:xfrm>
            <a:off x="7150735" y="3469640"/>
            <a:ext cx="3409315" cy="296735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468903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каком году был подписан Пакт Молотова - Риббентропа?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1937 год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1938 год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1939 год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1940 год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2964362088.jpg296436208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10618" y="2936875"/>
            <a:ext cx="4730750" cy="35483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741940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начинается код на С++?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Никак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#include</a:t>
            </a:r>
            <a:endParaRPr lang="en-US" alt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6f012b7cbc450220f08663aa6192224b.png6f012b7cbc450220f08663aa6192224b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98515" y="3464560"/>
            <a:ext cx="5303520" cy="265112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741940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№4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Что относится к прокариотам?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Растения и животные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Бактерии и животные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Бактерии и растения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Только бактерии</a:t>
            </a:r>
            <a:endParaRPr lang="ru-RU" alt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27.jpg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82640" y="3062605"/>
            <a:ext cx="5803265" cy="34671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430895" y="314960"/>
            <a:ext cx="217487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биологии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6410" y="196218"/>
            <a:ext cx="11614785" cy="64649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№5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Такие черты личности, как скромность и самокритичность, эгоизм, характеризуют отношение личности: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К людям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К деятельности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К себе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общественной и личной ответственности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45870294_1-kartinkin-net-p-kartinki-dlya-prezentatsii-lyudi-1.jpg1645870294_1-kartinkin-net-p-kartinki-dlya-prezentatsii-lyudi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32575" y="3423920"/>
            <a:ext cx="4463415" cy="18923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1191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гуманитарных наук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195580" y="143810"/>
            <a:ext cx="11814810" cy="64649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№6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МИДЛ - это: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Средний уровень навыков/знаний  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програмиста в общепринятой системе измерения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Начальный уровень програмиста, специалист без опыта или с минимальным опытом работы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Самый высокий уровень навыков/знаний специалиста в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ru-RU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сфере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61927981_j-25.jpg1661927981_j-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30895" y="1233805"/>
            <a:ext cx="2329180" cy="232854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572395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№7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Назовите самый легкий газ: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Водород </a:t>
            </a:r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Гелий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Азот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Кислород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12691869_170-p-zelenii-fon-khimiya-245.jpg1612691869_170-p-zelenii-fon-khimiya-24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95975" y="3102610"/>
            <a:ext cx="4352925" cy="30168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538720" y="314960"/>
            <a:ext cx="43002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химии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химико-фармацевтических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572395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№8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Кто представляет в РФ исполнительную власть?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Правительство РФ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Президент РФ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Конституционный суд РФ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Федеральное Собрание РФ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0_cc787_90ba36f_orig.png0_cc787_90ba36f_ori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34555" y="3120390"/>
            <a:ext cx="4398010" cy="223393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26365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Юридический институт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496830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№9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Азбука Морзе - это процесс: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Числовой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Буквенный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Знаковый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Azbuka_log_3d.jpgAzbuka_log_3d"/>
          <p:cNvPicPr>
            <a:picLocks noChangeAspect="1"/>
          </p:cNvPicPr>
          <p:nvPr/>
        </p:nvPicPr>
        <p:blipFill>
          <a:blip r:embed="rId3"/>
          <a:srcRect b="48297"/>
          <a:stretch>
            <a:fillRect/>
          </a:stretch>
        </p:blipFill>
        <p:spPr>
          <a:xfrm>
            <a:off x="5435600" y="3681730"/>
            <a:ext cx="5427980" cy="123761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52755" y="486321"/>
            <a:ext cx="10043795" cy="55107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чего служат жесткие диски?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Для сохранения информации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Для ввода текста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Для обработки информации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18c4ec5a9dc577e7443475a6b9c2563c-e1493374608688"/>
          <p:cNvPicPr>
            <a:picLocks noChangeAspect="1"/>
          </p:cNvPicPr>
          <p:nvPr/>
        </p:nvPicPr>
        <p:blipFill>
          <a:blip r:embed="rId3"/>
          <a:srcRect l="9826" r="9219"/>
          <a:stretch>
            <a:fillRect/>
          </a:stretch>
        </p:blipFill>
        <p:spPr>
          <a:xfrm>
            <a:off x="7863840" y="2704465"/>
            <a:ext cx="4224020" cy="39116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578350" y="5335905"/>
            <a:ext cx="658495" cy="637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88740" y="5307330"/>
            <a:ext cx="658495" cy="637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02865" y="5335905"/>
            <a:ext cx="658495" cy="637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44370" y="5352415"/>
            <a:ext cx="658495" cy="637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94765" y="5335905"/>
            <a:ext cx="658495" cy="6375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789883"/>
            <a:ext cx="11614785" cy="47581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</a:t>
            </a:r>
            <a:r>
              <a:rPr lang="en-US" alt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№10 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Разгадайте направление подготовки одного из институтов АлтГУ, зашифрованное при помощи пляшущих человечков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Человечки.jpgЧеловечки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11620" y="3992245"/>
            <a:ext cx="4723765" cy="2306955"/>
          </a:xfrm>
          <a:prstGeom prst="rect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8430895" y="314960"/>
            <a:ext cx="223520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географии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2602865" y="4695190"/>
            <a:ext cx="21259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RU" alt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92430" y="3628795"/>
            <a:ext cx="6660515" cy="237218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ОТВЕТЫ НА 3 РАУНД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Вопросы по 3 балла</a:t>
            </a:r>
            <a:endParaRPr lang="ru-RU" sz="36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46701" t="36171" r="33435" b="28951"/>
          <a:stretch>
            <a:fillRect/>
          </a:stretch>
        </p:blipFill>
        <p:spPr>
          <a:xfrm>
            <a:off x="2566670" y="635635"/>
            <a:ext cx="2312035" cy="22847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-38405"/>
            <a:ext cx="11614785" cy="6874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Новогодняя елка была украшена гирляндой электрических лампочек, соединенных последовательно. Одна лампочка перегорела.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Ее выбросили и составили снова цепь.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Стала ли гирлянда гореть ярче или наоборот, померкла от того, что лампочек стало меньше?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Стала гореть ярче</a:t>
            </a:r>
            <a:endParaRPr lang="ru-RU" sz="28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Померкла</a:t>
            </a:r>
            <a:endParaRPr lang="ru-RU" sz="28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Ничего не изменилось</a:t>
            </a:r>
            <a:endParaRPr lang="ru-RU" altLang="en-US" sz="28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39285070_26-papik-pro-p-girlyanda-klipart-29.png1639285070_26-papik-pro-p-girlyanda-klipart-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52210" y="5087303"/>
            <a:ext cx="5427980" cy="9956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223793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Какая из стран ближе всего к России?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США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Италия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Франция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Греция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25047d3113a692f85cc09f227d7e9b27.png25047d3113a692f85cc09f227d7e9b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31715" y="2731135"/>
            <a:ext cx="5771515" cy="397129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223520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географии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144783"/>
            <a:ext cx="11614785" cy="64649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зовут старика-рыбака из повести Хемингуэя «Старик и море»?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Альберто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Силва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Сантьяго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Диего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1600430351_p-multfilm-starik-i-more-38.jpg1600430351_p-multfilm-starik-i-more-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46320" y="2933065"/>
            <a:ext cx="5771515" cy="317373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1191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гуманитарных наук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144783"/>
            <a:ext cx="11614785" cy="64649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№4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Какой самый распространенный на Земле металл?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Алюминий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Железо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Кальций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Магний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img_5.jpgimg_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2058" y="3129915"/>
            <a:ext cx="5370830" cy="317373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538720" y="314960"/>
            <a:ext cx="43002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химии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химико-фармацевтических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605428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№5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Логотип какой операционной системы представлен на картинке?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Ubuntu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Fedora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Solaris</a:t>
            </a:r>
            <a:endParaRPr lang="en-US" alt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Linux</a:t>
            </a:r>
            <a:endParaRPr lang="en-US" alt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f9fb48227444.jpgf9fb48227444"/>
          <p:cNvPicPr>
            <a:picLocks noChangeAspect="1"/>
          </p:cNvPicPr>
          <p:nvPr/>
        </p:nvPicPr>
        <p:blipFill>
          <a:blip r:embed="rId3"/>
          <a:srcRect l="15457" r="22899"/>
          <a:stretch>
            <a:fillRect/>
          </a:stretch>
        </p:blipFill>
        <p:spPr>
          <a:xfrm>
            <a:off x="7106285" y="3199130"/>
            <a:ext cx="3780155" cy="34467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223793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№6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называется наука, изучающая моллюсков?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Териология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Малакология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Орнитология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Энтмология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686123_main.jpg686123_main"/>
          <p:cNvPicPr>
            <a:picLocks noChangeAspect="1"/>
          </p:cNvPicPr>
          <p:nvPr/>
        </p:nvPicPr>
        <p:blipFill>
          <a:blip r:embed="rId3"/>
          <a:srcRect t="19477" b="-8345"/>
          <a:stretch>
            <a:fillRect/>
          </a:stretch>
        </p:blipFill>
        <p:spPr>
          <a:xfrm>
            <a:off x="5213350" y="2957195"/>
            <a:ext cx="5623560" cy="307530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430895" y="314960"/>
            <a:ext cx="217487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биологии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742575"/>
            <a:ext cx="11614785" cy="5373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№7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Сколько лет просуществовал СССР?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67 лет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68 лет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70 лет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71 год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map.pngma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48375" y="3020695"/>
            <a:ext cx="5055235" cy="3531870"/>
          </a:xfrm>
          <a:prstGeom prst="rect">
            <a:avLst/>
          </a:prstGeom>
          <a:ln>
            <a:noFill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8430895" y="314960"/>
            <a:ext cx="30822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истории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международных отношений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95605" y="25791"/>
            <a:ext cx="11614785" cy="68057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№8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вторую половину XX века благодаря научно-техническому прогрессу цены на компьютеры снизились в 52 раза. Это означает, что стоимость компьютеров за данный период сократилась</a:t>
            </a:r>
            <a:r>
              <a:rPr lang="en-US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alt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кажите наиболее близкий ответ: 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</a:t>
            </a:r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на 520%</a:t>
            </a:r>
            <a:r>
              <a:rPr lang="ru-RU" altLang="en-US" sz="3200">
                <a:sym typeface="+mn-ea"/>
              </a:rPr>
              <a:t>0%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на 48%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на 98%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на 2% 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OPIK_Podkrepa_inovatsii.jpgOPIK_Podkrepa_inovatsi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15225" y="3644265"/>
            <a:ext cx="2898775" cy="273367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608570" y="431165"/>
            <a:ext cx="4392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Международный институт экономики,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менеджмента и информационных систем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333375" y="-8242"/>
            <a:ext cx="11739245" cy="6874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№2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каждой величины в международной системе единиц (СИ) есть своя единица измерения. Найдите неверное сопоставление величины и ее единицы измерения: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Температура - Кельвин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Время - секунда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Масса - грамм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Количества вещества - моль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4" name="Изображение 3" descr="1643730503_91-adonius-club-p-voprositelnii-znak-na-prozrachnom-fone-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90" y="3701415"/>
            <a:ext cx="2961005" cy="267462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223793"/>
            <a:ext cx="11614785" cy="5919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№9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Кто придумал термин география?</a:t>
            </a:r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Архимед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Эратосфен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Страбон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Джордано 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unnamed.jpgunname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73545" y="2836545"/>
            <a:ext cx="3307080" cy="33070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223520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географии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577215" y="93825"/>
            <a:ext cx="11614785" cy="66697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№10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Институте биологии и биотехнологий одно направление подготовки - Биология, которое имеет несколько профилей (специальностей). Определите какой из перечисленных ниже вариантов неверный: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Физиология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Биоэкология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Биотехнология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Зоология и молекулярная генетика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РАБОЧАЯ\Логотипы институтов\LVPVceu9vaU.jpgLVPVceu9vaU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3325" y="3932555"/>
            <a:ext cx="2032000" cy="203327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430895" y="314960"/>
            <a:ext cx="217487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биологии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92430" y="3457824"/>
            <a:ext cx="10666730" cy="271349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just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пока подсчитываются окончательные баллы, мы предлагаем вам узнать еще больше полезной информации об Алтайском государственном университете.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3228340" y="572770"/>
            <a:ext cx="2385060" cy="244729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laktionova\Desktop\ПК 23\logo-type-02.pnglogo-type-02"/>
          <p:cNvPicPr>
            <a:picLocks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563880" y="572770"/>
            <a:ext cx="2384425" cy="238442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635"/>
            <a:ext cx="12208510" cy="6857365"/>
          </a:xfrm>
          <a:prstGeom prst="rect">
            <a:avLst/>
          </a:prstGeom>
        </p:spPr>
      </p:pic>
      <p:sp>
        <p:nvSpPr>
          <p:cNvPr id="3" name="Скругленный прямоугольник 2">
            <a:hlinkClick r:id="rId2" action="ppaction://hlinksldjump"/>
          </p:cNvPr>
          <p:cNvSpPr/>
          <p:nvPr/>
        </p:nvSpPr>
        <p:spPr>
          <a:xfrm>
            <a:off x="398780" y="1083521"/>
            <a:ext cx="10836275" cy="469159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АлтГУ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сегодня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9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институтов и 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филиала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2919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бюджетных мест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образовательных программ разного уровня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10023475" y="338455"/>
            <a:ext cx="1808480" cy="179324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833120" y="1738605"/>
            <a:ext cx="10508615" cy="400499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АлтГУ - </a:t>
            </a:r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программе </a:t>
            </a:r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Приоритет</a:t>
            </a:r>
            <a:r>
              <a:rPr lang="en-US" alt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направлений подготовки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лидирующие позиции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 направлениям: бизнес, менеджмент, экономика, химия, физика, искусство и гуманитарные науки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10008235" y="338455"/>
            <a:ext cx="1808480" cy="179324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701040" y="711900"/>
            <a:ext cx="10772775" cy="58844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АлтГУ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входит</a:t>
            </a:r>
            <a:endParaRPr lang="ru-RU" sz="36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ТОП-20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ведущих вузов России одного из самых  глобальных рейтингов QS World University Rankings 2022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ТОП-3 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влиятельных российских вузов по рейтингу Times Higher Education Impact Rankings 2021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ТОП-5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университетов среди вузов СФ округа в Национальном рейтинге университетов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10023475" y="338455"/>
            <a:ext cx="1808480" cy="179324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748030" y="268936"/>
            <a:ext cx="10493375" cy="631949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Студенты </a:t>
            </a:r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АлтГУ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становятся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лауреатами международных и федеральных конкурсов научной, 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творческой, 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профессиональной,  и спортивной деятельности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alt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получают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крупные гранты на реализацию стартапов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приобретают 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перспективные предложения по работе как в России, так и за рубежом 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ходе обучения в вузе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10008235" y="338455"/>
            <a:ext cx="1808480" cy="179324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248920" y="549201"/>
            <a:ext cx="10976610" cy="57595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endParaRPr lang="ru-RU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Стипендии первокурсника </a:t>
            </a:r>
            <a:endParaRPr lang="ru-RU" sz="36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АлтГУ </a:t>
            </a:r>
            <a:r>
              <a:rPr lang="ru-RU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за семестр</a:t>
            </a:r>
            <a:endParaRPr lang="ru-RU" sz="36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ru-RU" sz="48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60 500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(если набрано 240+ баллов за ЕГЭ)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       150 000 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(победителям и призерам олимпиад)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17 500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(базовая стипендия)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10008235" y="338455"/>
            <a:ext cx="1808480" cy="179324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27025" y="909211"/>
            <a:ext cx="10976610" cy="522753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‍</a:t>
            </a:r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Как изменятся правила поступления 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вузы </a:t>
            </a:r>
            <a:r>
              <a:rPr lang="ru-RU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</a:t>
            </a:r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2023</a:t>
            </a:r>
            <a:r>
              <a:rPr lang="ru-RU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году?</a:t>
            </a:r>
            <a:endParaRPr lang="ru-RU" sz="36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Новые правила вступают в силу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r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1 марта 2023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года 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будут действовать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r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до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1 сентября 2027 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года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10008235" y="338455"/>
            <a:ext cx="1808480" cy="179324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27025" y="1524019"/>
            <a:ext cx="10976610" cy="39979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‍Изменения в наборе </a:t>
            </a:r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2023 </a:t>
            </a:r>
            <a:r>
              <a:rPr lang="ru-RU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году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Абитуриент сможет одновременно подать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два заявления</a:t>
            </a:r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на обучение на бюджет и на места по договорам об оказании платных образовательных услуг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Picture 2" descr="C:\Users\laktionova\Desktop\ПК 23\v_absolvent.pngv_absolvent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9462135" y="926465"/>
            <a:ext cx="2338705" cy="209677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3235" y="452545"/>
            <a:ext cx="10043795" cy="5578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№3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Расшифруйте ребус</a:t>
            </a:r>
            <a:endParaRPr lang="ru-RU" sz="4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Эрудиция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Энергия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Эрагон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ef4b52465af6b731d6d519a6e00a9671.jpgef4b52465af6b731d6d519a6e00a9671"/>
          <p:cNvPicPr>
            <a:picLocks noChangeAspect="1"/>
          </p:cNvPicPr>
          <p:nvPr/>
        </p:nvPicPr>
        <p:blipFill>
          <a:blip r:embed="rId3"/>
          <a:srcRect t="24254"/>
          <a:stretch>
            <a:fillRect/>
          </a:stretch>
        </p:blipFill>
        <p:spPr>
          <a:xfrm>
            <a:off x="5692140" y="2803525"/>
            <a:ext cx="5414010" cy="307594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442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цифовых </a:t>
            </a:r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технологий, 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электроники и физики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27025" y="1493178"/>
            <a:ext cx="10976610" cy="405960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‍</a:t>
            </a:r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Изменения в наборе </a:t>
            </a:r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2023 </a:t>
            </a:r>
            <a:r>
              <a:rPr lang="ru-RU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году</a:t>
            </a:r>
            <a:endParaRPr lang="ru-RU" sz="4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Количество специальностей и направлений подготовки, по которым поступающий вправе одновременно участвовать в конкурсе при пиеме на обучение по программам бакалавриата и специалитета, уменьшено с </a:t>
            </a:r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</a:t>
            </a:r>
            <a:r>
              <a:rPr lang="ru-RU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до</a:t>
            </a:r>
            <a:r>
              <a:rPr lang="ru-RU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5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Picture 2" descr="C:\Users\laktionova\Desktop\ПК 23\1642897388_65-adonius-club-p-svitok-na-prozrachnom-fone-73.png1642897388_65-adonius-club-p-svitok-na-prozrachnom-fone-73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9618345" y="1196975"/>
            <a:ext cx="2307590" cy="122491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607695" y="840957"/>
            <a:ext cx="10976610" cy="555200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‍Изменения в наборе </a:t>
            </a:r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2023 </a:t>
            </a:r>
            <a:r>
              <a:rPr lang="ru-RU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году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Установлены единые сроки приема на бюджетные места по всем формам обучения</a:t>
            </a:r>
            <a:endParaRPr lang="ru-RU" sz="28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endParaRPr lang="ru-RU" sz="28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r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Для поступающих на оучение 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 результатам ЕГЭ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не ранее 20 июля и не поздее 25 июля</a:t>
            </a:r>
            <a:endParaRPr lang="ru-RU" sz="28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endParaRPr lang="ru-RU" sz="28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Дополнительный набор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завершается не </a:t>
            </a:r>
            <a:endParaRPr lang="ru-RU" sz="28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позднее 29 августа</a:t>
            </a:r>
            <a:endParaRPr lang="ru-RU" sz="28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Изображение 2" descr="9410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765" y="4445000"/>
            <a:ext cx="1838960" cy="1838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27025" y="1543510"/>
            <a:ext cx="10976610" cy="399069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‍Изменения в наборе </a:t>
            </a:r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2023 </a:t>
            </a:r>
            <a:r>
              <a:rPr lang="ru-RU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году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Наличие у паступающих знака 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ГТО 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будет подтверждаться на сайте минспорта РФ или на сайте всероссийского физкультурно-спортивного комплекса 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ГТО,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либо копией приказа о награждении знаком </a:t>
            </a:r>
            <a:r>
              <a:rPr lang="ru-R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ГТО</a:t>
            </a:r>
            <a:endParaRPr lang="ru-RU" sz="28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Изображение 4" descr="peshh1"/>
          <p:cNvPicPr>
            <a:picLocks noChangeAspect="1"/>
          </p:cNvPicPr>
          <p:nvPr/>
        </p:nvPicPr>
        <p:blipFill>
          <a:blip r:embed="rId3"/>
          <a:srcRect l="26066" r="24292"/>
          <a:stretch>
            <a:fillRect/>
          </a:stretch>
        </p:blipFill>
        <p:spPr>
          <a:xfrm>
            <a:off x="9762490" y="4819650"/>
            <a:ext cx="1918970" cy="16129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-1651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599440" y="303702"/>
            <a:ext cx="10976610" cy="625059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‍Выбирай успешное будущее. 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Выбирай Алтайский государственный университет!</a:t>
            </a:r>
            <a:endParaRPr lang="ru-RU" sz="36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ru-RU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Приёмная кампания 2023 года стартует 20 июня. 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Уже сейчас можно получить консультацию по вопросам поступления и подробнее узнать о направлениях подготовки.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Телефон приемной комиссии: +7 (3852) 291-222</a:t>
            </a:r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2"/>
          <p:cNvPicPr>
            <a:picLocks noGrp="1"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"/>
          <a:stretch>
            <a:fillRect/>
          </a:stretch>
        </p:blipFill>
        <p:spPr bwMode="auto">
          <a:xfrm>
            <a:off x="4318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614376581_11-p-fon-dlya-prezentatsii-po-fizike-svetlii-11"/>
          <p:cNvPicPr>
            <a:picLocks noChangeAspect="1"/>
          </p:cNvPicPr>
          <p:nvPr/>
        </p:nvPicPr>
        <p:blipFill>
          <a:blip r:embed="rId1"/>
          <a:srcRect b="6640"/>
          <a:stretch>
            <a:fillRect/>
          </a:stretch>
        </p:blipFill>
        <p:spPr>
          <a:xfrm>
            <a:off x="0" y="0"/>
            <a:ext cx="12208510" cy="68573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392430" y="3628507"/>
            <a:ext cx="9778365" cy="237276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Поздравляем победителей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КВИЗ-ИГРЫ  ко Дню науки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«Познавая АлтГУ»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laktionova\Desktop\ПК 23\11zon_cropped (2).png11zon_cropped (2)"/>
          <p:cNvPicPr>
            <a:picLocks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3228340" y="572770"/>
            <a:ext cx="2385060" cy="244729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aktionova\Desktop\ПК 23\logo-type-02.pnglogo-type-02"/>
          <p:cNvPicPr>
            <a:picLocks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563880" y="572770"/>
            <a:ext cx="2384425" cy="238442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1" action="ppaction://hlinksldjump"/>
          </p:cNvPr>
          <p:cNvSpPr/>
          <p:nvPr/>
        </p:nvSpPr>
        <p:spPr>
          <a:xfrm>
            <a:off x="483235" y="40479"/>
            <a:ext cx="11614785" cy="64017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80000" tIns="240000" rIns="480000" bIns="240000" rtlCol="0" anchor="ctr">
            <a:spAutoFit/>
          </a:bodyPr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РАУНД 1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 №4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Какое из перечисленных явлений ложное?</a:t>
            </a:r>
            <a:endParaRPr lang="ru-RU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4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Земля - планета солнечной системы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Луна - спутник Земли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Число 27 является простым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Москва - столица России</a:t>
            </a:r>
            <a:endParaRPr lang="ru-RU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Человек получает информацию через органы чувств</a:t>
            </a:r>
            <a:endParaRPr lang="ru-RU" sz="24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46837" t="35929" r="33299" b="29193"/>
          <a:stretch>
            <a:fillRect/>
          </a:stretch>
        </p:blipFill>
        <p:spPr>
          <a:xfrm>
            <a:off x="5435600" y="144780"/>
            <a:ext cx="1534795" cy="1515745"/>
          </a:xfrm>
          <a:prstGeom prst="roundRect">
            <a:avLst/>
          </a:prstGeom>
        </p:spPr>
      </p:pic>
      <p:pic>
        <p:nvPicPr>
          <p:cNvPr id="3" name="Изображение 2" descr="C:\Users\laktionova\Desktop\ПК 23\shutterstock_1227602503.pngshutterstock_12276025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41385" y="3362325"/>
            <a:ext cx="3011805" cy="157289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430895" y="314960"/>
            <a:ext cx="3276600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Институт математики и </a:t>
            </a:r>
            <a:endParaRPr lang="ru-RU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altLang="en-US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информационных технологий</a:t>
            </a:r>
            <a:endParaRPr lang="ru-RU" altLang="en-US" sz="1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/>
    </mc:Choice>
    <mc:Fallback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14436</Words>
  <Application>WPS Presentation</Application>
  <PresentationFormat>Widescreen</PresentationFormat>
  <Paragraphs>902</Paragraphs>
  <Slides>85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85</vt:i4>
      </vt:variant>
    </vt:vector>
  </HeadingPairs>
  <TitlesOfParts>
    <vt:vector size="93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Лактионова Наталья Владимировна</dc:creator>
  <cp:lastModifiedBy>Laktionova</cp:lastModifiedBy>
  <cp:revision>26</cp:revision>
  <dcterms:created xsi:type="dcterms:W3CDTF">2023-01-17T06:07:00Z</dcterms:created>
  <dcterms:modified xsi:type="dcterms:W3CDTF">2023-02-03T04:49:47Z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8A65FDE619CE4E4DB98719666B2D8256</vt:lpwstr>
  </property>
  <property fmtid="{D5CDD505-2E9C-101B-9397-08002B2CF9AE}" pid="3" name="KSOProductBuildVer">
    <vt:lpwstr>1049-11.2.0.11156</vt:lpwstr>
  </property>
</Properties>
</file>