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C7B6-9DD3-4CED-B8A2-C263507EA86C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1E5EC-0643-42C1-BBC1-D3D7CE99C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/>
            </a:pPr>
            <a:fld id="{D7A54DF1-ABB0-435B-B41E-F53F7F1D688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3BE4910A-E69B-4595-8303-1C568FEFEE52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/>
            </a:pPr>
            <a:fld id="{26DC136C-6404-4956-B3D2-3373F2308E6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  <a:defRPr/>
              </a:pPr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0CB2EB8C-37AD-46BD-B7FB-4696C367A3D1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/>
            </a:pPr>
            <a:fld id="{26DC136C-6404-4956-B3D2-3373F2308E6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  <a:defRPr/>
              </a:pPr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1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0CB2EB8C-37AD-46BD-B7FB-4696C367A3D1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79A7-32CC-4DB2-82F8-B7075B0B32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79A7-32CC-4DB2-82F8-B7075B0B32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79A7-32CC-4DB2-82F8-B7075B0B32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79A7-32CC-4DB2-82F8-B7075B0B32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279A7-32CC-4DB2-82F8-B7075B0B32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3519" r="3145" b="3503"/>
          <a:stretch>
            <a:fillRect/>
          </a:stretch>
        </p:blipFill>
        <p:spPr bwMode="auto">
          <a:xfrm>
            <a:off x="1462088" y="447675"/>
            <a:ext cx="62833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82280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marL="342900" indent="-334963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90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30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2052" name="Freeform 3"/>
          <p:cNvSpPr>
            <a:spLocks noChangeArrowheads="1"/>
          </p:cNvSpPr>
          <p:nvPr/>
        </p:nvSpPr>
        <p:spPr bwMode="auto">
          <a:xfrm>
            <a:off x="0" y="4703763"/>
            <a:ext cx="9144000" cy="2155825"/>
          </a:xfrm>
          <a:custGeom>
            <a:avLst/>
            <a:gdLst>
              <a:gd name="T0" fmla="*/ 0 w 28001"/>
              <a:gd name="T1" fmla="*/ 2147483647 h 6601"/>
              <a:gd name="T2" fmla="*/ 2147483647 w 28001"/>
              <a:gd name="T3" fmla="*/ 0 h 6601"/>
              <a:gd name="T4" fmla="*/ 2147483647 w 28001"/>
              <a:gd name="T5" fmla="*/ 2147483647 h 6601"/>
              <a:gd name="T6" fmla="*/ 2147483647 w 28001"/>
              <a:gd name="T7" fmla="*/ 2147483647 h 6601"/>
              <a:gd name="T8" fmla="*/ 0 w 28001"/>
              <a:gd name="T9" fmla="*/ 2147483647 h 6601"/>
              <a:gd name="T10" fmla="*/ 0 w 28001"/>
              <a:gd name="T11" fmla="*/ 2147483647 h 66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"/>
              <a:gd name="T19" fmla="*/ 0 h 6601"/>
              <a:gd name="T20" fmla="*/ 28001 w 28001"/>
              <a:gd name="T21" fmla="*/ 6601 h 66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" h="6601">
                <a:moveTo>
                  <a:pt x="0" y="5844"/>
                </a:moveTo>
                <a:cubicBezTo>
                  <a:pt x="0" y="5844"/>
                  <a:pt x="21200" y="5600"/>
                  <a:pt x="28000" y="0"/>
                </a:cubicBezTo>
                <a:lnTo>
                  <a:pt x="28000" y="6600"/>
                </a:lnTo>
                <a:lnTo>
                  <a:pt x="18800" y="6600"/>
                </a:lnTo>
                <a:lnTo>
                  <a:pt x="0" y="6600"/>
                </a:lnTo>
                <a:lnTo>
                  <a:pt x="0" y="5844"/>
                </a:lnTo>
              </a:path>
            </a:pathLst>
          </a:custGeom>
          <a:gradFill rotWithShape="0">
            <a:gsLst>
              <a:gs pos="0">
                <a:srgbClr val="000080"/>
              </a:gs>
              <a:gs pos="100000">
                <a:srgbClr val="FFFFFF"/>
              </a:gs>
            </a:gsLst>
            <a:lin ang="2700000" scaled="1"/>
          </a:gradFill>
          <a:ln w="9360">
            <a:solidFill>
              <a:srgbClr val="CFE7F5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2053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251519" y="5370513"/>
            <a:ext cx="8433693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</a:rPr>
              <a:t>Проект </a:t>
            </a:r>
            <a:r>
              <a:rPr lang="ru-RU" altLang="ru-RU" sz="1800" dirty="0" smtClean="0">
                <a:solidFill>
                  <a:srgbClr val="0070C0"/>
                </a:solidFill>
              </a:rPr>
              <a:t>1.8 </a:t>
            </a:r>
            <a:r>
              <a:rPr lang="ru-RU" altLang="ru-RU" sz="1800" dirty="0">
                <a:solidFill>
                  <a:srgbClr val="0070C0"/>
                </a:solidFill>
              </a:rPr>
              <a:t>Программы развития </a:t>
            </a:r>
            <a:r>
              <a:rPr lang="ru-RU" altLang="ru-RU" sz="1800" dirty="0" smtClean="0">
                <a:solidFill>
                  <a:srgbClr val="0070C0"/>
                </a:solidFill>
              </a:rPr>
              <a:t>деятельности студенческих </a:t>
            </a:r>
            <a:r>
              <a:rPr lang="ru-RU" altLang="ru-RU" sz="1800" dirty="0">
                <a:solidFill>
                  <a:srgbClr val="0070C0"/>
                </a:solidFill>
              </a:rPr>
              <a:t>объединений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</a:rPr>
              <a:t>Руководитель: Зиновьева Лидия, студентка факультета искусств</a:t>
            </a: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0"/>
            <a:ext cx="13160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0"/>
            <a:ext cx="13160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79388" y="1293813"/>
            <a:ext cx="84963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/>
              <a:t>Методическая школа «Шаг в науку (</a:t>
            </a:r>
            <a:r>
              <a:rPr lang="en-US" altLang="ru-RU" sz="2400" dirty="0"/>
              <a:t>Step to science</a:t>
            </a:r>
            <a:r>
              <a:rPr lang="ru-RU" altLang="ru-RU" sz="2400" dirty="0"/>
              <a:t>)» - цикл обучающих мероприятий для студентов, состоящий из информационно-методических семинаров, мастер-классов, тренингов и открытых лекций.</a:t>
            </a:r>
          </a:p>
          <a:p>
            <a:pPr algn="ctr" eaLnBrk="1" hangingPunct="1"/>
            <a:r>
              <a:rPr lang="ru-RU" altLang="ru-RU" sz="2400" dirty="0"/>
              <a:t>Цель:  формирование  навыков выполнения научно-исследовательских работ и развитие способностей к научно-техническому и инновационному творчеству.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3077" name="Picture 3" descr="D:\OldComputer\d\РЕАЛИЗАЦИЯ МАЛОЙ ПРОГРАММЫ\2013\Отчеты\1 полугодие\Методическая школа\IMG_2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191000"/>
            <a:ext cx="38242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D:\OldComputer\d\РЕАЛИЗАЦИЯ МАЛОЙ ПРОГРАММЫ\2013\Step to science\Яковлев\IMG_13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205288"/>
            <a:ext cx="38036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12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3051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45" y="-9525"/>
            <a:ext cx="13160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-374365" y="-9525"/>
            <a:ext cx="84963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В первом полугодии 2014 г.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состоялась ШКОЛА МОЛОДОГО АВТОРА 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027" name="Picture 3" descr="D:\OldComputer\d\ОРГАНИЗАЦИЯ МЕРОПРИЯТИЙ\2014\Школа молодого автора\ФОТО\Инна\отобранные\мал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598">
            <a:off x="129863" y="1647777"/>
            <a:ext cx="4873266" cy="32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4">
            <a:off x="5008727" y="2002002"/>
            <a:ext cx="3810588" cy="25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OldComputer\d\РЕАЛИЗАЦИЯ МАЛОЙ ПРОГРАММЫ\2014\ОТЧЕТ\Первое полугодие\Методическая школа\Фото\ма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3084"/>
            <a:ext cx="3532374" cy="2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993">
            <a:off x="1183076" y="4263050"/>
            <a:ext cx="3582953" cy="238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407" y="1036915"/>
            <a:ext cx="349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Первая школа в Алтайском крае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1"/>
          <p:cNvSpPr>
            <a:spLocks noChangeArrowheads="1"/>
          </p:cNvSpPr>
          <p:nvPr/>
        </p:nvSpPr>
        <p:spPr bwMode="auto">
          <a:xfrm>
            <a:off x="2833687" y="1665288"/>
            <a:ext cx="57594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«</a:t>
            </a:r>
            <a:r>
              <a:rPr lang="ru-RU" altLang="ru-RU" sz="1800" i="1" dirty="0">
                <a:latin typeface="Arial" charset="0"/>
              </a:rPr>
              <a:t>Главная задача Школы — дать участникам практические навыки академического письма, подготовки и последующего продвижения в издания научных статей</a:t>
            </a:r>
            <a:r>
              <a:rPr lang="ru-RU" altLang="ru-RU" sz="1800" dirty="0">
                <a:latin typeface="Arial" charset="0"/>
              </a:rPr>
              <a:t>»</a:t>
            </a: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23850" y="404813"/>
            <a:ext cx="569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ШКОЛА МОЛОДОГО АВТОРА</a:t>
            </a:r>
          </a:p>
        </p:txBody>
      </p:sp>
      <p:pic>
        <p:nvPicPr>
          <p:cNvPr id="6150" name="Picture 2" descr="C:\Users\user\Desktop\Pana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072356"/>
            <a:ext cx="23034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751137" y="1072356"/>
            <a:ext cx="5832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charset="0"/>
              </a:rPr>
              <a:t>С.А. Панарин, руководитель Центра исследования общих проблем современного Востока Института востоковедения </a:t>
            </a:r>
            <a:r>
              <a:rPr lang="ru-RU" altLang="ru-RU" sz="1600" dirty="0" smtClean="0">
                <a:latin typeface="Arial" charset="0"/>
              </a:rPr>
              <a:t>ФАНО, родоначальник Школы в России – приглашенный эксперт:</a:t>
            </a:r>
            <a:endParaRPr lang="ru-RU" altLang="ru-RU" sz="1600" dirty="0">
              <a:latin typeface="Arial" charset="0"/>
            </a:endParaRPr>
          </a:p>
        </p:txBody>
      </p:sp>
      <p:pic>
        <p:nvPicPr>
          <p:cNvPr id="6152" name="Picture 4" descr="F:\фото для презентации\6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3" y="4365104"/>
            <a:ext cx="35226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 descr="F:\школа автора\IMG_33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76476"/>
            <a:ext cx="4856000" cy="323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23850" y="404813"/>
            <a:ext cx="569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ШКОЛА МОЛОДОГО АВТОРА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511127"/>
            <a:ext cx="8561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«Научно-справочный </a:t>
            </a:r>
            <a:r>
              <a:rPr lang="ru-RU" dirty="0"/>
              <a:t>аппарат»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«Управление </a:t>
            </a:r>
            <a:r>
              <a:rPr lang="ru-RU" dirty="0"/>
              <a:t>публикационной активностью молодого ученого»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Круглый стол «Региональная идентичность как ресурс развития Алтайского края».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Тренинг «Речевое </a:t>
            </a:r>
            <a:r>
              <a:rPr lang="ru-RU" dirty="0"/>
              <a:t>оформление научного текста»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«Разбор </a:t>
            </a:r>
            <a:r>
              <a:rPr lang="ru-RU" dirty="0"/>
              <a:t>логических и речевых ошибок в текстах слушателей»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«Подготовка </a:t>
            </a:r>
            <a:r>
              <a:rPr lang="ru-RU" dirty="0"/>
              <a:t>научной статьи для журналов, индексируемых базами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цитирования   </a:t>
            </a:r>
            <a:r>
              <a:rPr lang="en-US" dirty="0" smtClean="0"/>
              <a:t>Web </a:t>
            </a:r>
            <a:r>
              <a:rPr lang="en-US" dirty="0"/>
              <a:t>of Science</a:t>
            </a:r>
            <a:r>
              <a:rPr lang="ru-RU" dirty="0"/>
              <a:t> и </a:t>
            </a:r>
            <a:r>
              <a:rPr lang="en-US" dirty="0" smtClean="0"/>
              <a:t>Scopus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«Структура </a:t>
            </a:r>
            <a:r>
              <a:rPr lang="ru-RU" dirty="0"/>
              <a:t>научного текста».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Ролевая игра на тему трансграничной миграции.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05168"/>
            <a:ext cx="660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рамках школы в течение недели состоялось </a:t>
            </a:r>
            <a:r>
              <a:rPr lang="ru-RU" b="1" dirty="0" smtClean="0">
                <a:solidFill>
                  <a:srgbClr val="FF0000"/>
                </a:solidFill>
              </a:rPr>
              <a:t>16</a:t>
            </a:r>
            <a:r>
              <a:rPr lang="ru-RU" dirty="0" smtClean="0"/>
              <a:t> занятий, из них:</a:t>
            </a:r>
            <a:endParaRPr lang="ru-RU" dirty="0"/>
          </a:p>
        </p:txBody>
      </p:sp>
      <p:pic>
        <p:nvPicPr>
          <p:cNvPr id="3074" name="Picture 2" descr="D:\OldComputer\d\ОРГАНИЗАЦИЯ МЕРОПРИЯТИЙ\2014\Школа молодого автора\ФОТО\Инна\отобранные\мал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55" y="4364283"/>
            <a:ext cx="3124275" cy="20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OldComputer\d\ОРГАНИЗАЦИЯ МЕРОПРИЯТИЙ\2014\Школа молодого автора\ФОТО\Инна\!!!\Отобранные\м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57747"/>
            <a:ext cx="3124274" cy="20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ldComputer\d\ОРГАНИЗАЦИЯ МЕРОПРИЯТИЙ\2014\Школа молодого автора\ФОТО\мои\3 день\мал. обрез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04" y="4400187"/>
            <a:ext cx="2674675" cy="20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23850" y="404813"/>
            <a:ext cx="569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ШКОЛА МОЛОДОГО АВТОРА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участия в школе было принято и рассмотрено около </a:t>
            </a:r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0</a:t>
            </a:r>
            <a:r>
              <a:rPr lang="ru-RU" sz="2000" dirty="0" smtClean="0">
                <a:solidFill>
                  <a:srgbClr val="FF0000"/>
                </a:solidFill>
              </a:rPr>
              <a:t> заявок</a:t>
            </a:r>
          </a:p>
          <a:p>
            <a:r>
              <a:rPr lang="ru-RU" sz="2000" dirty="0" smtClean="0"/>
              <a:t>Приняли </a:t>
            </a:r>
            <a:r>
              <a:rPr lang="ru-RU" sz="2000" smtClean="0"/>
              <a:t>участие </a:t>
            </a:r>
            <a:r>
              <a:rPr lang="ru-RU" sz="2000" b="1" smtClean="0">
                <a:solidFill>
                  <a:srgbClr val="FF0000"/>
                </a:solidFill>
              </a:rPr>
              <a:t>22</a:t>
            </a:r>
            <a:r>
              <a:rPr lang="ru-RU" sz="200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100" name="Picture 4" descr="D:\OldComputer\d\ОРГАНИЗАЦИЯ МЕРОПРИЯТИЙ\2014\Школа молодого автора\ФОТО\ОТОБРАННЫЕ\м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437111"/>
            <a:ext cx="2987347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OldComputer\d\РЕАЛИЗАЦИЯ МАЛОЙ ПРОГРАММЫ\2014\ОТЧЕТ\Первое полугодие\Методическая школа\Фото\мал!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5885"/>
            <a:ext cx="6336704" cy="32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631772" cy="239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38" y="5156258"/>
            <a:ext cx="2051506" cy="161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5" y="5152088"/>
            <a:ext cx="1584177" cy="16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2088"/>
            <a:ext cx="1641141" cy="166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23850" y="404813"/>
            <a:ext cx="569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Шаг в науку «</a:t>
            </a:r>
            <a:r>
              <a:rPr lang="en-US" altLang="ru-RU" sz="2400" b="1" dirty="0" smtClean="0">
                <a:solidFill>
                  <a:schemeClr val="bg1"/>
                </a:solidFill>
                <a:latin typeface="Arial" charset="0"/>
              </a:rPr>
              <a:t>Step to science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»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Осенью 2014 года были организованы мероприятия второго этапа проекта: тренинги, семинары и мастер-классы Школы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990725" cy="366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1" y="1988840"/>
            <a:ext cx="2621542" cy="366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647" y="5805264"/>
            <a:ext cx="29467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/>
              <a:t>Тренинг </a:t>
            </a:r>
            <a:endParaRPr lang="ru-RU" sz="1300" b="1" dirty="0" smtClean="0"/>
          </a:p>
          <a:p>
            <a:pPr algn="ctr"/>
            <a:r>
              <a:rPr lang="ru-RU" sz="1300" b="1" dirty="0" smtClean="0"/>
              <a:t>«</a:t>
            </a:r>
            <a:r>
              <a:rPr lang="ru-RU" sz="1300" b="1" dirty="0"/>
              <a:t>Искусство­ публичного­ выступлени­я»</a:t>
            </a:r>
            <a:endParaRPr lang="ru-RU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3396327" y="5805263"/>
            <a:ext cx="2577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/>
              <a:t>Семинар</a:t>
            </a:r>
          </a:p>
          <a:p>
            <a:r>
              <a:rPr lang="ru-RU" sz="1300" b="1" dirty="0" smtClean="0"/>
              <a:t>«Индексы цитирования в науке»</a:t>
            </a:r>
            <a:endParaRPr lang="ru-RU" sz="13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0" y="1988840"/>
            <a:ext cx="3601397" cy="366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5805263"/>
            <a:ext cx="253300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/>
              <a:t>Мастер-класс</a:t>
            </a:r>
          </a:p>
          <a:p>
            <a:pPr algn="ctr"/>
            <a:r>
              <a:rPr lang="ru-RU" sz="1400" b="1" dirty="0" smtClean="0"/>
              <a:t>«</a:t>
            </a:r>
            <a:r>
              <a:rPr lang="ru-RU" sz="1300" b="1" dirty="0"/>
              <a:t>Подготовк­а и создание </a:t>
            </a:r>
            <a:endParaRPr lang="ru-RU" sz="1300" b="1" dirty="0" smtClean="0"/>
          </a:p>
          <a:p>
            <a:pPr algn="r"/>
            <a:r>
              <a:rPr lang="ru-RU" sz="1300" b="1" dirty="0" smtClean="0"/>
              <a:t>презентаци­онных </a:t>
            </a:r>
            <a:r>
              <a:rPr lang="ru-RU" sz="1300" b="1" dirty="0"/>
              <a:t>материалов­»</a:t>
            </a:r>
            <a:r>
              <a:rPr lang="ru-RU" sz="1300" dirty="0"/>
              <a:t>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8350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vaganov\Рабочий стол\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23850" y="404813"/>
            <a:ext cx="569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Шаг в науку «</a:t>
            </a:r>
            <a:r>
              <a:rPr lang="en-US" altLang="ru-RU" sz="2400" b="1" dirty="0" smtClean="0">
                <a:solidFill>
                  <a:schemeClr val="bg1"/>
                </a:solidFill>
                <a:latin typeface="Arial" charset="0"/>
              </a:rPr>
              <a:t>Step to science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»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рамках проекта состоялось </a:t>
            </a:r>
            <a:r>
              <a:rPr lang="ru-RU" sz="2000" dirty="0" smtClean="0">
                <a:solidFill>
                  <a:srgbClr val="FF0000"/>
                </a:solidFill>
              </a:rPr>
              <a:t>21</a:t>
            </a:r>
            <a:r>
              <a:rPr lang="ru-RU" sz="2000" dirty="0" smtClean="0"/>
              <a:t> мероприятие, </a:t>
            </a:r>
          </a:p>
          <a:p>
            <a:pPr algn="ctr"/>
            <a:r>
              <a:rPr lang="ru-RU" sz="2000" dirty="0" smtClean="0"/>
              <a:t>которые посетили </a:t>
            </a:r>
            <a:r>
              <a:rPr lang="ru-RU" sz="2000" b="1" dirty="0" smtClean="0">
                <a:solidFill>
                  <a:srgbClr val="FF0000"/>
                </a:solidFill>
              </a:rPr>
              <a:t>253</a:t>
            </a:r>
            <a:r>
              <a:rPr lang="ru-RU" sz="2000" dirty="0" smtClean="0"/>
              <a:t> человека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60" y="1760622"/>
            <a:ext cx="4479299" cy="279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1760623"/>
            <a:ext cx="4712593" cy="279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" y="4725144"/>
            <a:ext cx="3417491" cy="18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23" y="4725144"/>
            <a:ext cx="2959044" cy="181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20" y="4725144"/>
            <a:ext cx="2469555" cy="18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308</Words>
  <Application>Microsoft Office PowerPoint</Application>
  <PresentationFormat>Экран (4:3)</PresentationFormat>
  <Paragraphs>49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Черенкова Анастасия Васильевна</dc:creator>
  <cp:lastModifiedBy>Черенкова Анастасия Васильевна</cp:lastModifiedBy>
  <cp:revision>16</cp:revision>
  <dcterms:created xsi:type="dcterms:W3CDTF">2014-08-13T09:31:08Z</dcterms:created>
  <dcterms:modified xsi:type="dcterms:W3CDTF">2015-02-07T08:06:57Z</dcterms:modified>
</cp:coreProperties>
</file>